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DC7"/>
    <a:srgbClr val="BFBFBF"/>
    <a:srgbClr val="54B2F4"/>
    <a:srgbClr val="BFC7E3"/>
    <a:srgbClr val="AFBB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3FD7973-1F98-A540-64AD-E106292AE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BE8B55DC-0B11-81F3-74A8-650E716FA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8BF94DE-A0A7-581C-897D-46D24BF83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7E035094-7DED-7CAB-9E86-0BD2BBE41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7032A1C3-0390-5E0D-4DA1-38BF96970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40247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D78711E-C1C4-127E-A6B0-C31A2F2C9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29B912A2-A997-02FB-9BF3-766F80283E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9770818-222D-BC68-8C2B-158A4D71E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D4254635-3D3A-EAF7-5D82-CEA4040A5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922E50E6-7CF6-FD67-EC0A-D2B08A181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9304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ACBAD38C-323B-1A3C-2BF5-D908DD0F55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B1FC3F0B-99AD-0EDA-8AA1-25DCF5E18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EFC8C16-6DE1-68DC-6A76-12ECC1F16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DA662C25-8719-C547-A973-0F39470C0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B561B7E5-9677-0EB2-2B8D-A94D9ACCD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38915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B8ADEA8-AFC1-ACB8-5213-E3C847F30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4D54642B-7875-A1D1-A21D-28971453E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C9FD7256-A664-AC17-A372-DECED1CC4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D44A4DC-DAE8-4F6F-2C88-CD03D8EB3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351749EA-314E-88FB-0678-9B04D8748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2230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17844834-4D19-D6B2-5839-81E25F178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67C1641F-8509-D131-4682-0F2FE04E2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A8D8716-1E21-917F-D123-9EC5C7195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0938232-3F01-1AF0-AC99-EDAA12F95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1A9ABA07-3CA8-7B99-0E38-4E4957F58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70346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0643ED5-B69C-980C-70D0-80B040893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A22018B-B7BB-9C2F-A45C-8CE6175104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9D219570-5FC8-2212-785D-E184076738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D4E7BD10-0BCB-1F2C-23B6-094D95359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5CE474D0-E78C-9FD2-6518-2C190FB66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571F6E9F-05D4-4D60-CDD9-B72DDB536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07281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EDD6C89-474B-4D01-AF28-28978DE0F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EC1AB7C2-7B71-CD73-2F24-C66D0774E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DF279D69-093A-B832-5FAC-81B004D19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848966EE-1C07-6CC9-E92D-F1E9F9DAD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7909FD97-C71E-3CA4-A3BF-0535ACE425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D9374BAB-0DF0-4D50-C27A-C6311D5DB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04295B0D-C83D-4409-8A36-B35456F19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5AB8077D-B557-7025-5842-118A0B75A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96952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08D807A-F1FC-AA7E-C7A8-A3B4F630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741593E0-E352-6533-F4BC-45EC62EAD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6C402FC2-525A-F593-E579-9D3E9603F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F4666B28-A07C-651D-AAF0-98000FB82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06687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AD8FED5C-7FBB-3C8C-0428-E8DE119E0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5E0A020F-05C7-8000-C347-A1E2F70F0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E998A72D-53F2-66AE-0840-80D604ACE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17363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9A5A1B3-0A34-9748-177F-E9E50D40A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9CAB0F2-5F7A-05C9-0110-A1C35948C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F2F1CD38-63B8-8458-2926-D4E2F8F3C3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72094C22-BDA7-F301-0DA6-47C55C26A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65488A09-9D4C-77B6-95A2-4734EA11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15A559B0-8A6A-D599-043A-09B465711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68760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FD857F0-D083-952D-4EE7-CD30B78C6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C5C4310B-2244-523A-054A-F3CD21407B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01557EF1-4676-5FE0-0365-2DC6DDFA2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92CB4D51-2C7B-E3D7-7752-469570B78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72CF6C6B-7893-D628-B601-0D6D035D8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7D116A18-7F51-AC27-E8CE-5949ED6F0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39247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35AB5323-ECFF-7C55-DE07-38C283D58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B7AA846B-0A7E-5C69-9123-8EA5B6497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D913C1A0-526D-04FE-92DD-4A2288E306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EDE78-8247-452E-8B17-AE16692F6D92}" type="datetimeFigureOut">
              <a:rPr lang="bg-BG" smtClean="0"/>
              <a:t>14.4.2024 г.</a:t>
            </a:fld>
            <a:endParaRPr lang="bg-BG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9A33858A-76C1-4AF3-84C0-1027A61CB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ED6C7C6E-3E61-B050-9310-77EB781C45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6014F2-1973-4794-8A63-E60289569AF6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72518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D646C95A-EB5F-A134-DB5D-19C994D6BD44}"/>
              </a:ext>
            </a:extLst>
          </p:cNvPr>
          <p:cNvSpPr txBox="1"/>
          <p:nvPr/>
        </p:nvSpPr>
        <p:spPr>
          <a:xfrm>
            <a:off x="1501140" y="3235960"/>
            <a:ext cx="9189720" cy="2308324"/>
          </a:xfrm>
          <a:prstGeom prst="rect">
            <a:avLst/>
          </a:prstGeom>
          <a:gradFill>
            <a:gsLst>
              <a:gs pos="0">
                <a:srgbClr val="AFBBBF">
                  <a:alpha val="65000"/>
                </a:srgbClr>
              </a:gs>
              <a:gs pos="100000">
                <a:srgbClr val="FFEDC7">
                  <a:alpha val="50000"/>
                </a:srgbClr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bg-BG" sz="7200" dirty="0">
                <a:latin typeface="Comic Sans MS" panose="030F0702030302020204" pitchFamily="66" charset="0"/>
              </a:rPr>
              <a:t>Мениджър за самолетни полети</a:t>
            </a:r>
          </a:p>
        </p:txBody>
      </p:sp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6C9E8F55-A776-26EE-20EA-B5C4E31D312E}"/>
              </a:ext>
            </a:extLst>
          </p:cNvPr>
          <p:cNvSpPr txBox="1"/>
          <p:nvPr/>
        </p:nvSpPr>
        <p:spPr>
          <a:xfrm>
            <a:off x="0" y="5842615"/>
            <a:ext cx="12192000" cy="646331"/>
          </a:xfrm>
          <a:prstGeom prst="rect">
            <a:avLst/>
          </a:prstGeom>
          <a:gradFill>
            <a:gsLst>
              <a:gs pos="100000">
                <a:srgbClr val="FFEDC7">
                  <a:alpha val="55000"/>
                </a:srgbClr>
              </a:gs>
              <a:gs pos="0">
                <a:srgbClr val="54B2F4">
                  <a:alpha val="11000"/>
                </a:srgbClr>
              </a:gs>
            </a:gsLst>
            <a:lin ang="0" scaled="0"/>
          </a:gradFill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Comic Sans MS" panose="030F0702030302020204" pitchFamily="66" charset="0"/>
              </a:rPr>
              <a:t>Валидация на </a:t>
            </a:r>
            <a:r>
              <a:rPr lang="ru-RU" dirty="0" err="1">
                <a:latin typeface="Comic Sans MS" panose="030F0702030302020204" pitchFamily="66" charset="0"/>
              </a:rPr>
              <a:t>входните</a:t>
            </a:r>
            <a:r>
              <a:rPr lang="ru-RU" dirty="0">
                <a:latin typeface="Comic Sans MS" panose="030F0702030302020204" pitchFamily="66" charset="0"/>
              </a:rPr>
              <a:t> </a:t>
            </a:r>
            <a:r>
              <a:rPr lang="ru-RU" dirty="0" err="1">
                <a:latin typeface="Comic Sans MS" panose="030F0702030302020204" pitchFamily="66" charset="0"/>
              </a:rPr>
              <a:t>данни</a:t>
            </a:r>
            <a:r>
              <a:rPr lang="ru-RU" dirty="0">
                <a:latin typeface="Comic Sans MS" panose="030F0702030302020204" pitchFamily="66" charset="0"/>
              </a:rPr>
              <a:t> </a:t>
            </a:r>
            <a:r>
              <a:rPr lang="ru-RU" dirty="0" err="1">
                <a:latin typeface="Comic Sans MS" panose="030F0702030302020204" pitchFamily="66" charset="0"/>
              </a:rPr>
              <a:t>във</a:t>
            </a:r>
            <a:r>
              <a:rPr lang="ru-RU" dirty="0">
                <a:latin typeface="Comic Sans MS" panose="030F0702030302020204" pitchFamily="66" charset="0"/>
              </a:rPr>
              <a:t> </a:t>
            </a:r>
            <a:r>
              <a:rPr lang="ru-RU" dirty="0" err="1">
                <a:latin typeface="Comic Sans MS" panose="030F0702030302020204" pitchFamily="66" charset="0"/>
              </a:rPr>
              <a:t>всички</a:t>
            </a:r>
            <a:r>
              <a:rPr lang="ru-RU" dirty="0">
                <a:latin typeface="Comic Sans MS" panose="030F0702030302020204" pitchFamily="66" charset="0"/>
              </a:rPr>
              <a:t> </a:t>
            </a:r>
            <a:r>
              <a:rPr lang="ru-RU" dirty="0" err="1">
                <a:latin typeface="Comic Sans MS" panose="030F0702030302020204" pitchFamily="66" charset="0"/>
              </a:rPr>
              <a:t>форми</a:t>
            </a:r>
            <a:r>
              <a:rPr lang="ru-RU" dirty="0">
                <a:latin typeface="Comic Sans MS" panose="030F0702030302020204" pitchFamily="66" charset="0"/>
              </a:rPr>
              <a:t> на уеб </a:t>
            </a:r>
            <a:r>
              <a:rPr lang="ru-RU" dirty="0" err="1">
                <a:latin typeface="Comic Sans MS" panose="030F0702030302020204" pitchFamily="66" charset="0"/>
              </a:rPr>
              <a:t>приложението</a:t>
            </a:r>
            <a:r>
              <a:rPr lang="ru-RU" dirty="0">
                <a:latin typeface="Comic Sans MS" panose="030F0702030302020204" pitchFamily="66" charset="0"/>
              </a:rPr>
              <a:t>.</a:t>
            </a:r>
          </a:p>
          <a:p>
            <a:pPr algn="ctr"/>
            <a:r>
              <a:rPr lang="ru-RU" dirty="0" err="1">
                <a:latin typeface="Comic Sans MS" panose="030F0702030302020204" pitchFamily="66" charset="0"/>
              </a:rPr>
              <a:t>Лесен</a:t>
            </a:r>
            <a:r>
              <a:rPr lang="ru-RU" dirty="0">
                <a:latin typeface="Comic Sans MS" panose="030F0702030302020204" pitchFamily="66" charset="0"/>
              </a:rPr>
              <a:t> и интуитивен интерфейс за </a:t>
            </a:r>
            <a:r>
              <a:rPr lang="ru-RU" dirty="0" err="1">
                <a:latin typeface="Comic Sans MS" panose="030F0702030302020204" pitchFamily="66" charset="0"/>
              </a:rPr>
              <a:t>потребителите</a:t>
            </a:r>
            <a:r>
              <a:rPr lang="ru-RU" dirty="0">
                <a:latin typeface="Comic Sans MS" panose="030F0702030302020204" pitchFamily="66" charset="0"/>
              </a:rPr>
              <a:t>.</a:t>
            </a:r>
            <a:endParaRPr lang="bg-BG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558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A229B556-5884-2BAF-D01D-30738038E2CD}"/>
              </a:ext>
            </a:extLst>
          </p:cNvPr>
          <p:cNvSpPr txBox="1"/>
          <p:nvPr/>
        </p:nvSpPr>
        <p:spPr>
          <a:xfrm>
            <a:off x="0" y="538480"/>
            <a:ext cx="12192000" cy="1200329"/>
          </a:xfrm>
          <a:prstGeom prst="rect">
            <a:avLst/>
          </a:prstGeom>
          <a:solidFill>
            <a:srgbClr val="FFEDC7">
              <a:alpha val="5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7200" dirty="0">
                <a:latin typeface="Comic Sans MS" panose="030F0702030302020204" pitchFamily="66" charset="0"/>
              </a:rPr>
              <a:t>Въведение</a:t>
            </a: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291455C4-9B8C-0D9E-97D3-7432BF122E46}"/>
              </a:ext>
            </a:extLst>
          </p:cNvPr>
          <p:cNvSpPr txBox="1"/>
          <p:nvPr/>
        </p:nvSpPr>
        <p:spPr>
          <a:xfrm>
            <a:off x="1686560" y="2680899"/>
            <a:ext cx="3322320" cy="2923877"/>
          </a:xfrm>
          <a:prstGeom prst="rect">
            <a:avLst/>
          </a:prstGeom>
          <a:solidFill>
            <a:srgbClr val="FFEDC7">
              <a:alpha val="50000"/>
            </a:srgbClr>
          </a:solidFill>
        </p:spPr>
        <p:txBody>
          <a:bodyPr wrap="square">
            <a:spAutoFit/>
          </a:bodyPr>
          <a:lstStyle/>
          <a:p>
            <a:r>
              <a:rPr lang="ru-RU" sz="3200" dirty="0" err="1">
                <a:latin typeface="Comic Sans MS" panose="030F0702030302020204" pitchFamily="66" charset="0"/>
              </a:rPr>
              <a:t>Изготвили</a:t>
            </a:r>
            <a:r>
              <a:rPr lang="ru-RU" sz="3200" dirty="0">
                <a:latin typeface="Comic Sans MS" panose="030F0702030302020204" pitchFamily="66" charset="0"/>
              </a:rPr>
              <a:t>:</a:t>
            </a:r>
          </a:p>
          <a:p>
            <a:endParaRPr lang="ru-RU" sz="3200" dirty="0">
              <a:latin typeface="Comic Sans MS" panose="030F0702030302020204" pitchFamily="66" charset="0"/>
            </a:endParaRPr>
          </a:p>
          <a:p>
            <a:r>
              <a:rPr lang="ru-RU" sz="2400" dirty="0">
                <a:latin typeface="Comic Sans MS" panose="030F0702030302020204" pitchFamily="66" charset="0"/>
              </a:rPr>
              <a:t>Дара Георгиева, </a:t>
            </a:r>
          </a:p>
          <a:p>
            <a:r>
              <a:rPr lang="ru-RU" sz="2400" dirty="0">
                <a:latin typeface="Comic Sans MS" panose="030F0702030302020204" pitchFamily="66" charset="0"/>
              </a:rPr>
              <a:t>Петко </a:t>
            </a:r>
            <a:r>
              <a:rPr lang="ru-RU" sz="2400" dirty="0" err="1">
                <a:latin typeface="Comic Sans MS" panose="030F0702030302020204" pitchFamily="66" charset="0"/>
              </a:rPr>
              <a:t>Райчинов</a:t>
            </a:r>
            <a:r>
              <a:rPr lang="ru-RU" sz="2400" dirty="0">
                <a:latin typeface="Comic Sans MS" panose="030F0702030302020204" pitchFamily="66" charset="0"/>
              </a:rPr>
              <a:t>, </a:t>
            </a:r>
          </a:p>
          <a:p>
            <a:r>
              <a:rPr lang="ru-RU" sz="2400" dirty="0" err="1">
                <a:latin typeface="Comic Sans MS" panose="030F0702030302020204" pitchFamily="66" charset="0"/>
              </a:rPr>
              <a:t>Калоян</a:t>
            </a:r>
            <a:r>
              <a:rPr lang="ru-RU" sz="2400" dirty="0">
                <a:latin typeface="Comic Sans MS" panose="030F0702030302020204" pitchFamily="66" charset="0"/>
              </a:rPr>
              <a:t> Йорданов,</a:t>
            </a:r>
          </a:p>
          <a:p>
            <a:r>
              <a:rPr lang="ru-RU" sz="2400" dirty="0">
                <a:latin typeface="Comic Sans MS" panose="030F0702030302020204" pitchFamily="66" charset="0"/>
              </a:rPr>
              <a:t> Левент Шабан, </a:t>
            </a:r>
          </a:p>
          <a:p>
            <a:r>
              <a:rPr lang="ru-RU" sz="2400" dirty="0" err="1">
                <a:latin typeface="Comic Sans MS" panose="030F0702030302020204" pitchFamily="66" charset="0"/>
              </a:rPr>
              <a:t>Стилиян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Мазманянов</a:t>
            </a:r>
            <a:endParaRPr lang="ru-RU" dirty="0">
              <a:latin typeface="Comic Sans MS" panose="030F0702030302020204" pitchFamily="66" charset="0"/>
            </a:endParaRPr>
          </a:p>
        </p:txBody>
      </p:sp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CAA25086-4BF4-3935-87B0-1684910239A8}"/>
              </a:ext>
            </a:extLst>
          </p:cNvPr>
          <p:cNvSpPr txBox="1"/>
          <p:nvPr/>
        </p:nvSpPr>
        <p:spPr>
          <a:xfrm>
            <a:off x="7670800" y="3111787"/>
            <a:ext cx="2834640" cy="2062103"/>
          </a:xfrm>
          <a:prstGeom prst="rect">
            <a:avLst/>
          </a:prstGeom>
          <a:solidFill>
            <a:srgbClr val="FFEDC7">
              <a:alpha val="5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ru-RU" sz="3200" dirty="0" err="1">
                <a:latin typeface="Comic Sans MS" panose="030F0702030302020204" pitchFamily="66" charset="0"/>
              </a:rPr>
              <a:t>Ръководител</a:t>
            </a:r>
            <a:r>
              <a:rPr lang="ru-RU" sz="3200" dirty="0">
                <a:latin typeface="Comic Sans MS" panose="030F0702030302020204" pitchFamily="66" charset="0"/>
              </a:rPr>
              <a:t>: </a:t>
            </a:r>
          </a:p>
          <a:p>
            <a:endParaRPr lang="ru-RU" sz="2400" dirty="0">
              <a:latin typeface="Comic Sans MS" panose="030F0702030302020204" pitchFamily="66" charset="0"/>
            </a:endParaRPr>
          </a:p>
          <a:p>
            <a:r>
              <a:rPr lang="ru-RU" sz="2400" dirty="0">
                <a:latin typeface="Comic Sans MS" panose="030F0702030302020204" pitchFamily="66" charset="0"/>
              </a:rPr>
              <a:t>Иван Илиев, </a:t>
            </a:r>
          </a:p>
          <a:p>
            <a:r>
              <a:rPr lang="ru-RU" sz="2400" dirty="0">
                <a:latin typeface="Comic Sans MS" panose="030F0702030302020204" pitchFamily="66" charset="0"/>
              </a:rPr>
              <a:t>ИТ </a:t>
            </a:r>
            <a:r>
              <a:rPr lang="ru-RU" sz="2400" dirty="0" err="1">
                <a:latin typeface="Comic Sans MS" panose="030F0702030302020204" pitchFamily="66" charset="0"/>
              </a:rPr>
              <a:t>кариера</a:t>
            </a:r>
            <a:r>
              <a:rPr lang="ru-RU" sz="2400" dirty="0">
                <a:latin typeface="Comic Sans MS" panose="030F0702030302020204" pitchFamily="66" charset="0"/>
              </a:rPr>
              <a:t> 2024, </a:t>
            </a:r>
          </a:p>
          <a:p>
            <a:r>
              <a:rPr lang="ru-RU" sz="2400" dirty="0">
                <a:latin typeface="Comic Sans MS" panose="030F0702030302020204" pitchFamily="66" charset="0"/>
              </a:rPr>
              <a:t>гр. Пловдив</a:t>
            </a:r>
            <a:endParaRPr lang="bg-BG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136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DC7">
            <a:alpha val="2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05CC2C45-B35B-9262-B442-62C32EA23367}"/>
              </a:ext>
            </a:extLst>
          </p:cNvPr>
          <p:cNvSpPr txBox="1"/>
          <p:nvPr/>
        </p:nvSpPr>
        <p:spPr>
          <a:xfrm>
            <a:off x="0" y="629920"/>
            <a:ext cx="12192000" cy="1200329"/>
          </a:xfrm>
          <a:prstGeom prst="rect">
            <a:avLst/>
          </a:prstGeom>
          <a:solidFill>
            <a:srgbClr val="FFEDC7">
              <a:alpha val="35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7200" dirty="0">
                <a:latin typeface="Comic Sans MS" panose="030F0702030302020204" pitchFamily="66" charset="0"/>
              </a:rPr>
              <a:t>Цели на проекта</a:t>
            </a:r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6AE16F58-1886-FB8E-4DD4-E282BF99E86D}"/>
              </a:ext>
            </a:extLst>
          </p:cNvPr>
          <p:cNvSpPr txBox="1"/>
          <p:nvPr/>
        </p:nvSpPr>
        <p:spPr>
          <a:xfrm>
            <a:off x="609600" y="2006938"/>
            <a:ext cx="6350000" cy="4524315"/>
          </a:xfrm>
          <a:prstGeom prst="rect">
            <a:avLst/>
          </a:prstGeom>
          <a:solidFill>
            <a:srgbClr val="FFEDC7">
              <a:alpha val="35000"/>
            </a:srgbClr>
          </a:solidFill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Comic Sans MS" panose="030F0702030302020204" pitchFamily="66" charset="0"/>
              </a:rPr>
              <a:t>Предоставяне</a:t>
            </a:r>
            <a:r>
              <a:rPr lang="ru-RU" sz="2400" dirty="0">
                <a:latin typeface="Comic Sans MS" panose="030F0702030302020204" pitchFamily="66" charset="0"/>
              </a:rPr>
              <a:t> на удобен и </a:t>
            </a:r>
            <a:r>
              <a:rPr lang="ru-RU" sz="2400" dirty="0" err="1">
                <a:latin typeface="Comic Sans MS" panose="030F0702030302020204" pitchFamily="66" charset="0"/>
              </a:rPr>
              <a:t>ефективен</a:t>
            </a:r>
            <a:r>
              <a:rPr lang="ru-RU" sz="2400" dirty="0">
                <a:latin typeface="Comic Sans MS" panose="030F0702030302020204" pitchFamily="66" charset="0"/>
              </a:rPr>
              <a:t> начин за резервация на </a:t>
            </a:r>
            <a:r>
              <a:rPr lang="ru-RU" sz="2400" dirty="0" err="1">
                <a:latin typeface="Comic Sans MS" panose="030F0702030302020204" pitchFamily="66" charset="0"/>
              </a:rPr>
              <a:t>самолетни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билети</a:t>
            </a:r>
            <a:r>
              <a:rPr lang="ru-RU" sz="2400" dirty="0">
                <a:latin typeface="Comic Sans MS" panose="030F0702030302020204" pitchFamily="66" charset="0"/>
              </a:rPr>
              <a:t> и управление на </a:t>
            </a:r>
            <a:r>
              <a:rPr lang="ru-RU" sz="2400" dirty="0" err="1">
                <a:latin typeface="Comic Sans MS" panose="030F0702030302020204" pitchFamily="66" charset="0"/>
              </a:rPr>
              <a:t>информацията</a:t>
            </a:r>
            <a:r>
              <a:rPr lang="ru-RU" sz="2400" dirty="0">
                <a:latin typeface="Comic Sans MS" panose="030F0702030302020204" pitchFamily="66" charset="0"/>
              </a:rPr>
              <a:t> за полетите.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latin typeface="Comic Sans MS" panose="030F0702030302020204" pitchFamily="6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Comic Sans MS" panose="030F0702030302020204" pitchFamily="66" charset="0"/>
              </a:rPr>
              <a:t>Оптимизиране</a:t>
            </a:r>
            <a:r>
              <a:rPr lang="ru-RU" sz="2400" dirty="0">
                <a:latin typeface="Comic Sans MS" panose="030F0702030302020204" pitchFamily="66" charset="0"/>
              </a:rPr>
              <a:t> на </a:t>
            </a:r>
            <a:r>
              <a:rPr lang="ru-RU" sz="2400" dirty="0" err="1">
                <a:latin typeface="Comic Sans MS" panose="030F0702030302020204" pitchFamily="66" charset="0"/>
              </a:rPr>
              <a:t>процеса</a:t>
            </a:r>
            <a:r>
              <a:rPr lang="ru-RU" sz="2400" dirty="0">
                <a:latin typeface="Comic Sans MS" panose="030F0702030302020204" pitchFamily="66" charset="0"/>
              </a:rPr>
              <a:t> на резервация на </a:t>
            </a:r>
            <a:r>
              <a:rPr lang="ru-RU" sz="2400" dirty="0" err="1">
                <a:latin typeface="Comic Sans MS" panose="030F0702030302020204" pitchFamily="66" charset="0"/>
              </a:rPr>
              <a:t>билети</a:t>
            </a:r>
            <a:r>
              <a:rPr lang="ru-RU" sz="2400" dirty="0">
                <a:latin typeface="Comic Sans MS" panose="030F0702030302020204" pitchFamily="66" charset="0"/>
              </a:rPr>
              <a:t> за </a:t>
            </a:r>
            <a:r>
              <a:rPr lang="ru-RU" sz="2400" dirty="0" err="1">
                <a:latin typeface="Comic Sans MS" panose="030F0702030302020204" pitchFamily="66" charset="0"/>
              </a:rPr>
              <a:t>потребителите</a:t>
            </a:r>
            <a:r>
              <a:rPr lang="ru-RU" sz="2400" dirty="0">
                <a:latin typeface="Comic Sans MS" panose="030F0702030302020204" pitchFamily="66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>
              <a:latin typeface="Comic Sans MS" panose="030F0702030302020204" pitchFamily="6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Comic Sans MS" panose="030F0702030302020204" pitchFamily="66" charset="0"/>
              </a:rPr>
              <a:t>Предоставяне</a:t>
            </a:r>
            <a:r>
              <a:rPr lang="ru-RU" sz="2400" dirty="0">
                <a:latin typeface="Comic Sans MS" panose="030F0702030302020204" pitchFamily="66" charset="0"/>
              </a:rPr>
              <a:t> на </a:t>
            </a:r>
            <a:r>
              <a:rPr lang="ru-RU" sz="2400" dirty="0" err="1">
                <a:latin typeface="Comic Sans MS" panose="030F0702030302020204" pitchFamily="66" charset="0"/>
              </a:rPr>
              <a:t>пълен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контрол</a:t>
            </a:r>
            <a:r>
              <a:rPr lang="ru-RU" sz="2400" dirty="0">
                <a:latin typeface="Comic Sans MS" panose="030F0702030302020204" pitchFamily="66" charset="0"/>
              </a:rPr>
              <a:t> и </a:t>
            </a:r>
            <a:r>
              <a:rPr lang="ru-RU" sz="2400" dirty="0" err="1">
                <a:latin typeface="Comic Sans MS" panose="030F0702030302020204" pitchFamily="66" charset="0"/>
              </a:rPr>
              <a:t>преглед</a:t>
            </a:r>
            <a:r>
              <a:rPr lang="ru-RU" sz="2400" dirty="0">
                <a:latin typeface="Comic Sans MS" panose="030F0702030302020204" pitchFamily="66" charset="0"/>
              </a:rPr>
              <a:t> за </a:t>
            </a:r>
            <a:r>
              <a:rPr lang="ru-RU" sz="2400" dirty="0" err="1">
                <a:latin typeface="Comic Sans MS" panose="030F0702030302020204" pitchFamily="66" charset="0"/>
              </a:rPr>
              <a:t>администраторите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върху</a:t>
            </a:r>
            <a:r>
              <a:rPr lang="ru-RU" sz="2400" dirty="0">
                <a:latin typeface="Comic Sans MS" panose="030F0702030302020204" pitchFamily="66" charset="0"/>
              </a:rPr>
              <a:t> полетите и </a:t>
            </a:r>
            <a:r>
              <a:rPr lang="ru-RU" sz="2400" dirty="0" err="1">
                <a:latin typeface="Comic Sans MS" panose="030F0702030302020204" pitchFamily="66" charset="0"/>
              </a:rPr>
              <a:t>резервациите</a:t>
            </a:r>
            <a:r>
              <a:rPr lang="ru-RU" sz="2400" dirty="0">
                <a:latin typeface="Comic Sans MS" panose="030F0702030302020204" pitchFamily="66" charset="0"/>
              </a:rPr>
              <a:t>.</a:t>
            </a:r>
          </a:p>
        </p:txBody>
      </p:sp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3991827C-9A81-04A7-9D9B-52221C4334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8" r="29734"/>
          <a:stretch/>
        </p:blipFill>
        <p:spPr>
          <a:xfrm>
            <a:off x="7091680" y="2580572"/>
            <a:ext cx="4490720" cy="33770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77743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EBF79312-ABDF-CBFF-DCD2-7C97CD53F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0000"/>
                    </a14:imgEffect>
                    <a14:imgEffect>
                      <a14:brightnessContrast bright="-7000" contras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54553" y="-339112"/>
            <a:ext cx="7289134" cy="7536223"/>
          </a:xfrm>
          <a:prstGeom prst="rect">
            <a:avLst/>
          </a:prstGeom>
        </p:spPr>
      </p:pic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65221CA3-4607-0BE2-86F6-E7685DEDC6C0}"/>
              </a:ext>
            </a:extLst>
          </p:cNvPr>
          <p:cNvSpPr txBox="1"/>
          <p:nvPr/>
        </p:nvSpPr>
        <p:spPr>
          <a:xfrm>
            <a:off x="0" y="538480"/>
            <a:ext cx="12192000" cy="1200329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7200" dirty="0">
                <a:latin typeface="Comic Sans MS" panose="030F0702030302020204" pitchFamily="66" charset="0"/>
              </a:rPr>
              <a:t>Инструкции за използване</a:t>
            </a:r>
          </a:p>
        </p:txBody>
      </p:sp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79DAA651-1416-19A0-A46C-4D51F05E1319}"/>
              </a:ext>
            </a:extLst>
          </p:cNvPr>
          <p:cNvSpPr txBox="1"/>
          <p:nvPr/>
        </p:nvSpPr>
        <p:spPr>
          <a:xfrm>
            <a:off x="675640" y="2083256"/>
            <a:ext cx="7523480" cy="4524315"/>
          </a:xfrm>
          <a:prstGeom prst="rect">
            <a:avLst/>
          </a:prstGeom>
          <a:solidFill>
            <a:srgbClr val="BFBFBF">
              <a:alpha val="80000"/>
            </a:srgbClr>
          </a:solidFill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400" dirty="0" err="1">
                <a:latin typeface="Comic Sans MS" panose="030F0702030302020204" pitchFamily="66" charset="0"/>
              </a:rPr>
              <a:t>Отворете</a:t>
            </a:r>
            <a:r>
              <a:rPr lang="ru-RU" sz="2400" dirty="0">
                <a:latin typeface="Comic Sans MS" panose="030F0702030302020204" pitchFamily="66" charset="0"/>
              </a:rPr>
              <a:t> уеб </a:t>
            </a:r>
            <a:r>
              <a:rPr lang="ru-RU" sz="2400" dirty="0" err="1">
                <a:latin typeface="Comic Sans MS" panose="030F0702030302020204" pitchFamily="66" charset="0"/>
              </a:rPr>
              <a:t>приложението</a:t>
            </a:r>
            <a:r>
              <a:rPr lang="ru-RU" sz="2400" dirty="0">
                <a:latin typeface="Comic Sans MS" panose="030F0702030302020204" pitchFamily="66" charset="0"/>
              </a:rPr>
              <a:t> за </a:t>
            </a:r>
            <a:r>
              <a:rPr lang="ru-RU" sz="2400" dirty="0" err="1">
                <a:latin typeface="Comic Sans MS" panose="030F0702030302020204" pitchFamily="66" charset="0"/>
              </a:rPr>
              <a:t>Мениджър</a:t>
            </a:r>
            <a:r>
              <a:rPr lang="ru-RU" sz="2400" dirty="0">
                <a:latin typeface="Comic Sans MS" panose="030F0702030302020204" pitchFamily="66" charset="0"/>
              </a:rPr>
              <a:t> на </a:t>
            </a:r>
            <a:r>
              <a:rPr lang="ru-RU" sz="2400" dirty="0" err="1">
                <a:latin typeface="Comic Sans MS" panose="030F0702030302020204" pitchFamily="66" charset="0"/>
              </a:rPr>
              <a:t>самолетни</a:t>
            </a:r>
            <a:r>
              <a:rPr lang="ru-RU" sz="2400" dirty="0">
                <a:latin typeface="Comic Sans MS" panose="030F0702030302020204" pitchFamily="66" charset="0"/>
              </a:rPr>
              <a:t> полети чрез </a:t>
            </a:r>
            <a:r>
              <a:rPr lang="ru-RU" sz="2400" dirty="0" err="1">
                <a:latin typeface="Comic Sans MS" panose="030F0702030302020204" pitchFamily="66" charset="0"/>
              </a:rPr>
              <a:t>браузър</a:t>
            </a:r>
            <a:r>
              <a:rPr lang="ru-RU" sz="2400" dirty="0">
                <a:latin typeface="Comic Sans MS" panose="030F0702030302020204" pitchFamily="66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ru-RU" sz="2400" dirty="0">
              <a:latin typeface="Comic Sans MS" panose="030F0702030302020204" pitchFamily="66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400" dirty="0">
                <a:latin typeface="Comic Sans MS" panose="030F0702030302020204" pitchFamily="66" charset="0"/>
              </a:rPr>
              <a:t>Резервации за полети </a:t>
            </a:r>
            <a:r>
              <a:rPr lang="ru-RU" sz="2400" dirty="0" err="1">
                <a:latin typeface="Comic Sans MS" panose="030F0702030302020204" pitchFamily="66" charset="0"/>
              </a:rPr>
              <a:t>могат</a:t>
            </a:r>
            <a:r>
              <a:rPr lang="ru-RU" sz="2400" dirty="0">
                <a:latin typeface="Comic Sans MS" panose="030F0702030302020204" pitchFamily="66" charset="0"/>
              </a:rPr>
              <a:t> да се </a:t>
            </a:r>
            <a:r>
              <a:rPr lang="ru-RU" sz="2400" dirty="0" err="1">
                <a:latin typeface="Comic Sans MS" panose="030F0702030302020204" pitchFamily="66" charset="0"/>
              </a:rPr>
              <a:t>извършват</a:t>
            </a:r>
            <a:r>
              <a:rPr lang="ru-RU" sz="2400" dirty="0">
                <a:latin typeface="Comic Sans MS" panose="030F0702030302020204" pitchFamily="66" charset="0"/>
              </a:rPr>
              <a:t> без регистрация.</a:t>
            </a:r>
          </a:p>
          <a:p>
            <a:pPr marL="342900" indent="-342900">
              <a:buFont typeface="+mj-lt"/>
              <a:buAutoNum type="arabicPeriod"/>
            </a:pPr>
            <a:endParaRPr lang="ru-RU" sz="2400" dirty="0">
              <a:latin typeface="Comic Sans MS" panose="030F0702030302020204" pitchFamily="66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400" dirty="0">
                <a:latin typeface="Comic Sans MS" panose="030F0702030302020204" pitchFamily="66" charset="0"/>
              </a:rPr>
              <a:t>За управление на полетите и </a:t>
            </a:r>
            <a:r>
              <a:rPr lang="ru-RU" sz="2400" dirty="0" err="1">
                <a:latin typeface="Comic Sans MS" panose="030F0702030302020204" pitchFamily="66" charset="0"/>
              </a:rPr>
              <a:t>потребителите</a:t>
            </a:r>
            <a:r>
              <a:rPr lang="ru-RU" sz="2400" dirty="0">
                <a:latin typeface="Comic Sans MS" panose="030F0702030302020204" pitchFamily="66" charset="0"/>
              </a:rPr>
              <a:t> е необходимо вход с </a:t>
            </a:r>
            <a:r>
              <a:rPr lang="ru-RU" sz="2400" dirty="0" err="1">
                <a:latin typeface="Comic Sans MS" panose="030F0702030302020204" pitchFamily="66" charset="0"/>
              </a:rPr>
              <a:t>администраторски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акаунт</a:t>
            </a:r>
            <a:r>
              <a:rPr lang="ru-RU" sz="2400" dirty="0">
                <a:latin typeface="Comic Sans MS" panose="030F0702030302020204" pitchFamily="66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ru-RU" sz="2400" dirty="0">
              <a:latin typeface="Comic Sans MS" panose="030F0702030302020204" pitchFamily="66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400" dirty="0">
                <a:latin typeface="Comic Sans MS" panose="030F0702030302020204" pitchFamily="66" charset="0"/>
              </a:rPr>
              <a:t>За резервация на </a:t>
            </a:r>
            <a:r>
              <a:rPr lang="ru-RU" sz="2400" dirty="0" err="1">
                <a:latin typeface="Comic Sans MS" panose="030F0702030302020204" pitchFamily="66" charset="0"/>
              </a:rPr>
              <a:t>билети</a:t>
            </a:r>
            <a:r>
              <a:rPr lang="ru-RU" sz="2400" dirty="0">
                <a:latin typeface="Comic Sans MS" panose="030F0702030302020204" pitchFamily="66" charset="0"/>
              </a:rPr>
              <a:t>, </a:t>
            </a:r>
            <a:r>
              <a:rPr lang="ru-RU" sz="2400" dirty="0" err="1">
                <a:latin typeface="Comic Sans MS" panose="030F0702030302020204" pitchFamily="66" charset="0"/>
              </a:rPr>
              <a:t>попълнете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необходимата</a:t>
            </a:r>
            <a:r>
              <a:rPr lang="ru-RU" sz="2400" dirty="0">
                <a:latin typeface="Comic Sans MS" panose="030F0702030302020204" pitchFamily="66" charset="0"/>
              </a:rPr>
              <a:t> информация и </a:t>
            </a:r>
            <a:r>
              <a:rPr lang="ru-RU" sz="2400" dirty="0" err="1">
                <a:latin typeface="Comic Sans MS" panose="030F0702030302020204" pitchFamily="66" charset="0"/>
              </a:rPr>
              <a:t>изпратете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заявката</a:t>
            </a:r>
            <a:r>
              <a:rPr lang="ru-RU" sz="2400" dirty="0">
                <a:latin typeface="Comic Sans MS" panose="030F0702030302020204" pitchFamily="66" charset="0"/>
              </a:rPr>
              <a:t>.</a:t>
            </a:r>
            <a:endParaRPr lang="bg-BG" sz="2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847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DC7">
            <a:alpha val="2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99FD7584-130E-709B-0CE3-E45121D7EA71}"/>
              </a:ext>
            </a:extLst>
          </p:cNvPr>
          <p:cNvSpPr txBox="1"/>
          <p:nvPr/>
        </p:nvSpPr>
        <p:spPr>
          <a:xfrm>
            <a:off x="3281680" y="497840"/>
            <a:ext cx="6675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-</a:t>
            </a:r>
          </a:p>
        </p:txBody>
      </p:sp>
      <p:sp>
        <p:nvSpPr>
          <p:cNvPr id="3" name="Текстово поле 2">
            <a:extLst>
              <a:ext uri="{FF2B5EF4-FFF2-40B4-BE49-F238E27FC236}">
                <a16:creationId xmlns:a16="http://schemas.microsoft.com/office/drawing/2014/main" id="{71CC5198-22CE-4D5A-3487-A1F8EC23486D}"/>
              </a:ext>
            </a:extLst>
          </p:cNvPr>
          <p:cNvSpPr txBox="1"/>
          <p:nvPr/>
        </p:nvSpPr>
        <p:spPr>
          <a:xfrm>
            <a:off x="0" y="538480"/>
            <a:ext cx="12192000" cy="1200329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7200" dirty="0">
                <a:latin typeface="Comic Sans MS" panose="030F0702030302020204" pitchFamily="66" charset="0"/>
              </a:rPr>
              <a:t>Технологии</a:t>
            </a:r>
          </a:p>
        </p:txBody>
      </p:sp>
      <p:sp>
        <p:nvSpPr>
          <p:cNvPr id="10" name="Текстово поле 9">
            <a:extLst>
              <a:ext uri="{FF2B5EF4-FFF2-40B4-BE49-F238E27FC236}">
                <a16:creationId xmlns:a16="http://schemas.microsoft.com/office/drawing/2014/main" id="{7158A61B-12DD-C26C-30D3-754F60878EE9}"/>
              </a:ext>
            </a:extLst>
          </p:cNvPr>
          <p:cNvSpPr txBox="1"/>
          <p:nvPr/>
        </p:nvSpPr>
        <p:spPr>
          <a:xfrm>
            <a:off x="609600" y="2067738"/>
            <a:ext cx="6858000" cy="4524315"/>
          </a:xfrm>
          <a:prstGeom prst="rect">
            <a:avLst/>
          </a:prstGeom>
          <a:solidFill>
            <a:srgbClr val="FFEDC7">
              <a:alpha val="40000"/>
            </a:srgbClr>
          </a:solidFill>
        </p:spPr>
        <p:txBody>
          <a:bodyPr wrap="square">
            <a:spAutoFit/>
          </a:bodyPr>
          <a:lstStyle/>
          <a:p>
            <a:r>
              <a:rPr lang="en-US" sz="2400" b="1" dirty="0">
                <a:latin typeface="Comic Sans MS" panose="030F0702030302020204" pitchFamily="66" charset="0"/>
              </a:rPr>
              <a:t>1. </a:t>
            </a:r>
            <a:r>
              <a:rPr lang="ru-RU" sz="2400" b="1" dirty="0">
                <a:latin typeface="Comic Sans MS" panose="030F0702030302020204" pitchFamily="66" charset="0"/>
              </a:rPr>
              <a:t>База </a:t>
            </a:r>
            <a:r>
              <a:rPr lang="ru-RU" sz="2400" b="1" dirty="0" err="1">
                <a:latin typeface="Comic Sans MS" panose="030F0702030302020204" pitchFamily="66" charset="0"/>
              </a:rPr>
              <a:t>данни</a:t>
            </a:r>
            <a:r>
              <a:rPr lang="ru-RU" sz="2400" b="1" dirty="0">
                <a:latin typeface="Comic Sans MS" panose="030F0702030302020204" pitchFamily="66" charset="0"/>
              </a:rPr>
              <a:t>: Microsoft SQL Server 2014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Comic Sans MS" panose="030F0702030302020204" pitchFamily="66" charset="0"/>
              </a:rPr>
              <a:t>Надеждно</a:t>
            </a:r>
            <a:r>
              <a:rPr lang="ru-RU" sz="2400" dirty="0">
                <a:latin typeface="Comic Sans MS" panose="030F0702030302020204" pitchFamily="66" charset="0"/>
              </a:rPr>
              <a:t> и </a:t>
            </a:r>
            <a:r>
              <a:rPr lang="ru-RU" sz="2400" dirty="0" err="1">
                <a:latin typeface="Comic Sans MS" panose="030F0702030302020204" pitchFamily="66" charset="0"/>
              </a:rPr>
              <a:t>ефективно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съхранение</a:t>
            </a:r>
            <a:r>
              <a:rPr lang="ru-RU" sz="2400" dirty="0">
                <a:latin typeface="Comic Sans MS" panose="030F0702030302020204" pitchFamily="66" charset="0"/>
              </a:rPr>
              <a:t> на </a:t>
            </a:r>
            <a:r>
              <a:rPr lang="ru-RU" sz="2400" dirty="0" err="1">
                <a:latin typeface="Comic Sans MS" panose="030F0702030302020204" pitchFamily="66" charset="0"/>
              </a:rPr>
              <a:t>данни</a:t>
            </a:r>
            <a:r>
              <a:rPr lang="ru-RU" sz="2400" dirty="0">
                <a:latin typeface="Comic Sans MS" panose="030F0702030302020204" pitchFamily="66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Comic Sans MS" panose="030F0702030302020204" pitchFamily="66" charset="0"/>
              </a:rPr>
              <a:t>Възможности</a:t>
            </a:r>
            <a:r>
              <a:rPr lang="ru-RU" sz="2400" dirty="0">
                <a:latin typeface="Comic Sans MS" panose="030F0702030302020204" pitchFamily="66" charset="0"/>
              </a:rPr>
              <a:t> за </a:t>
            </a:r>
            <a:r>
              <a:rPr lang="ru-RU" sz="2400" dirty="0" err="1">
                <a:latin typeface="Comic Sans MS" panose="030F0702030302020204" pitchFamily="66" charset="0"/>
              </a:rPr>
              <a:t>създаване</a:t>
            </a:r>
            <a:r>
              <a:rPr lang="ru-RU" sz="2400" dirty="0">
                <a:latin typeface="Comic Sans MS" panose="030F0702030302020204" pitchFamily="66" charset="0"/>
              </a:rPr>
              <a:t> на </a:t>
            </a:r>
            <a:r>
              <a:rPr lang="ru-RU" sz="2400" dirty="0" err="1">
                <a:latin typeface="Comic Sans MS" panose="030F0702030302020204" pitchFamily="66" charset="0"/>
              </a:rPr>
              <a:t>сложни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бази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данни</a:t>
            </a:r>
            <a:r>
              <a:rPr lang="ru-RU" sz="2400" dirty="0">
                <a:latin typeface="Comic Sans MS" panose="030F0702030302020204" pitchFamily="66" charset="0"/>
              </a:rPr>
              <a:t> и управление на </a:t>
            </a:r>
            <a:r>
              <a:rPr lang="ru-RU" sz="2400" dirty="0" err="1">
                <a:latin typeface="Comic Sans MS" panose="030F0702030302020204" pitchFamily="66" charset="0"/>
              </a:rPr>
              <a:t>данните</a:t>
            </a:r>
            <a:r>
              <a:rPr lang="ru-RU" sz="2400" dirty="0">
                <a:latin typeface="Comic Sans MS" panose="030F0702030302020204" pitchFamily="66" charset="0"/>
              </a:rPr>
              <a:t>.</a:t>
            </a:r>
          </a:p>
          <a:p>
            <a:r>
              <a:rPr lang="en-US" sz="2400" b="1" dirty="0">
                <a:latin typeface="Comic Sans MS" panose="030F0702030302020204" pitchFamily="66" charset="0"/>
              </a:rPr>
              <a:t>2. </a:t>
            </a:r>
            <a:r>
              <a:rPr lang="ru-RU" sz="2400" b="1" dirty="0">
                <a:latin typeface="Comic Sans MS" panose="030F0702030302020204" pitchFamily="66" charset="0"/>
              </a:rPr>
              <a:t>Уеб приложение: ASP.NET с </a:t>
            </a:r>
            <a:r>
              <a:rPr lang="ru-RU" sz="2400" b="1" dirty="0" err="1">
                <a:latin typeface="Comic Sans MS" panose="030F0702030302020204" pitchFamily="66" charset="0"/>
              </a:rPr>
              <a:t>използване</a:t>
            </a:r>
            <a:r>
              <a:rPr lang="ru-RU" sz="2400" b="1" dirty="0">
                <a:latin typeface="Comic Sans MS" panose="030F0702030302020204" pitchFamily="66" charset="0"/>
              </a:rPr>
              <a:t> на C# за </a:t>
            </a:r>
            <a:r>
              <a:rPr lang="ru-RU" sz="2400" b="1" dirty="0" err="1">
                <a:latin typeface="Comic Sans MS" panose="030F0702030302020204" pitchFamily="66" charset="0"/>
              </a:rPr>
              <a:t>бекенд</a:t>
            </a:r>
            <a:r>
              <a:rPr lang="ru-RU" sz="2400" b="1" dirty="0">
                <a:latin typeface="Comic Sans MS" panose="030F0702030302020204" pitchFamily="66" charset="0"/>
              </a:rPr>
              <a:t> логика и HTML/CSS/JavaScript за </a:t>
            </a:r>
            <a:r>
              <a:rPr lang="ru-RU" sz="2400" b="1" dirty="0" err="1">
                <a:latin typeface="Comic Sans MS" panose="030F0702030302020204" pitchFamily="66" charset="0"/>
              </a:rPr>
              <a:t>фронтенд</a:t>
            </a:r>
            <a:r>
              <a:rPr lang="ru-RU" sz="2400" b="1" dirty="0">
                <a:latin typeface="Comic Sans MS" panose="030F0702030302020204" pitchFamily="66" charset="0"/>
              </a:rPr>
              <a:t> интерфейс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dirty="0" err="1">
                <a:latin typeface="Comic Sans MS" panose="030F0702030302020204" pitchFamily="66" charset="0"/>
              </a:rPr>
              <a:t>Мощни</a:t>
            </a:r>
            <a:r>
              <a:rPr lang="ru-RU" sz="2400" dirty="0">
                <a:latin typeface="Comic Sans MS" panose="030F0702030302020204" pitchFamily="66" charset="0"/>
              </a:rPr>
              <a:t> и </a:t>
            </a:r>
            <a:r>
              <a:rPr lang="ru-RU" sz="2400" dirty="0" err="1">
                <a:latin typeface="Comic Sans MS" panose="030F0702030302020204" pitchFamily="66" charset="0"/>
              </a:rPr>
              <a:t>сигурни</a:t>
            </a:r>
            <a:r>
              <a:rPr lang="ru-RU" sz="2400" dirty="0">
                <a:latin typeface="Comic Sans MS" panose="030F0702030302020204" pitchFamily="66" charset="0"/>
              </a:rPr>
              <a:t> уеб приложения с </a:t>
            </a:r>
            <a:r>
              <a:rPr lang="ru-RU" sz="2400" dirty="0" err="1">
                <a:latin typeface="Comic Sans MS" panose="030F0702030302020204" pitchFamily="66" charset="0"/>
              </a:rPr>
              <a:t>висока</a:t>
            </a:r>
            <a:r>
              <a:rPr lang="ru-RU" sz="2400" dirty="0">
                <a:latin typeface="Comic Sans MS" panose="030F0702030302020204" pitchFamily="66" charset="0"/>
              </a:rPr>
              <a:t> степен на персонализация и </a:t>
            </a:r>
            <a:r>
              <a:rPr lang="ru-RU" sz="2400" dirty="0" err="1">
                <a:latin typeface="Comic Sans MS" panose="030F0702030302020204" pitchFamily="66" charset="0"/>
              </a:rPr>
              <a:t>гъвкавост</a:t>
            </a:r>
            <a:r>
              <a:rPr lang="ru-RU" sz="2400" dirty="0">
                <a:latin typeface="Comic Sans MS" panose="030F0702030302020204" pitchFamily="66" charset="0"/>
              </a:rPr>
              <a:t>.</a:t>
            </a:r>
          </a:p>
        </p:txBody>
      </p:sp>
      <p:pic>
        <p:nvPicPr>
          <p:cNvPr id="11" name="Картина 10">
            <a:extLst>
              <a:ext uri="{FF2B5EF4-FFF2-40B4-BE49-F238E27FC236}">
                <a16:creationId xmlns:a16="http://schemas.microsoft.com/office/drawing/2014/main" id="{C4B824C7-F54A-7EE4-E62D-8639EC041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5" y="3077357"/>
            <a:ext cx="3343275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126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 поле 1">
            <a:extLst>
              <a:ext uri="{FF2B5EF4-FFF2-40B4-BE49-F238E27FC236}">
                <a16:creationId xmlns:a16="http://schemas.microsoft.com/office/drawing/2014/main" id="{2A0A7C68-1EE5-1905-6DCB-2DFBE55B6DA8}"/>
              </a:ext>
            </a:extLst>
          </p:cNvPr>
          <p:cNvSpPr txBox="1"/>
          <p:nvPr/>
        </p:nvSpPr>
        <p:spPr>
          <a:xfrm>
            <a:off x="0" y="538480"/>
            <a:ext cx="12192000" cy="1200329"/>
          </a:xfrm>
          <a:prstGeom prst="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7200" dirty="0">
                <a:latin typeface="Comic Sans MS" panose="030F0702030302020204" pitchFamily="66" charset="0"/>
              </a:rPr>
              <a:t>Функционалности</a:t>
            </a:r>
          </a:p>
        </p:txBody>
      </p:sp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0092C8D0-0622-E2CA-9072-934B896C4389}"/>
              </a:ext>
            </a:extLst>
          </p:cNvPr>
          <p:cNvSpPr txBox="1"/>
          <p:nvPr/>
        </p:nvSpPr>
        <p:spPr>
          <a:xfrm>
            <a:off x="350520" y="3950175"/>
            <a:ext cx="11490960" cy="2677656"/>
          </a:xfrm>
          <a:prstGeom prst="rect">
            <a:avLst/>
          </a:prstGeom>
          <a:solidFill>
            <a:srgbClr val="FFEDC7">
              <a:alpha val="35000"/>
            </a:srgbClr>
          </a:solidFill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400" dirty="0">
                <a:latin typeface="Comic Sans MS" panose="030F0702030302020204" pitchFamily="66" charset="0"/>
              </a:rPr>
              <a:t>Потребители: Резервации за полети без регистрация; управление с </a:t>
            </a:r>
            <a:r>
              <a:rPr lang="ru-RU" sz="2400" dirty="0" err="1">
                <a:latin typeface="Comic Sans MS" panose="030F0702030302020204" pitchFamily="66" charset="0"/>
              </a:rPr>
              <a:t>администраторски</a:t>
            </a:r>
            <a:r>
              <a:rPr lang="ru-RU" sz="2400" dirty="0">
                <a:latin typeface="Comic Sans MS" panose="030F0702030302020204" pitchFamily="66" charset="0"/>
              </a:rPr>
              <a:t> </a:t>
            </a:r>
            <a:r>
              <a:rPr lang="ru-RU" sz="2400" dirty="0" err="1">
                <a:latin typeface="Comic Sans MS" panose="030F0702030302020204" pitchFamily="66" charset="0"/>
              </a:rPr>
              <a:t>акаунт</a:t>
            </a:r>
            <a:r>
              <a:rPr lang="ru-RU" sz="2400" dirty="0">
                <a:latin typeface="Comic Sans MS" panose="030F0702030302020204" pitchFamily="66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ru-RU" sz="2400" dirty="0">
              <a:latin typeface="Comic Sans MS" panose="030F0702030302020204" pitchFamily="66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400" dirty="0">
                <a:latin typeface="Comic Sans MS" panose="030F0702030302020204" pitchFamily="66" charset="0"/>
              </a:rPr>
              <a:t>Полети: Подробна информация за </a:t>
            </a:r>
            <a:r>
              <a:rPr lang="ru-RU" sz="2400" dirty="0" err="1">
                <a:latin typeface="Comic Sans MS" panose="030F0702030302020204" pitchFamily="66" charset="0"/>
              </a:rPr>
              <a:t>всеки</a:t>
            </a:r>
            <a:r>
              <a:rPr lang="ru-RU" sz="2400" dirty="0">
                <a:latin typeface="Comic Sans MS" panose="030F0702030302020204" pitchFamily="66" charset="0"/>
              </a:rPr>
              <a:t> полет.</a:t>
            </a:r>
          </a:p>
          <a:p>
            <a:pPr marL="342900" indent="-342900">
              <a:buFont typeface="+mj-lt"/>
              <a:buAutoNum type="arabicPeriod"/>
            </a:pPr>
            <a:endParaRPr lang="ru-RU" sz="2400" dirty="0">
              <a:latin typeface="Comic Sans MS" panose="030F0702030302020204" pitchFamily="66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sz="2400" dirty="0">
                <a:latin typeface="Comic Sans MS" panose="030F0702030302020204" pitchFamily="66" charset="0"/>
              </a:rPr>
              <a:t>Резервации: </a:t>
            </a:r>
            <a:r>
              <a:rPr lang="ru-RU" sz="2400" dirty="0" err="1">
                <a:latin typeface="Comic Sans MS" panose="030F0702030302020204" pitchFamily="66" charset="0"/>
              </a:rPr>
              <a:t>Изпращане</a:t>
            </a:r>
            <a:r>
              <a:rPr lang="ru-RU" sz="2400" dirty="0">
                <a:latin typeface="Comic Sans MS" panose="030F0702030302020204" pitchFamily="66" charset="0"/>
              </a:rPr>
              <a:t> на заявки за резервация и </a:t>
            </a:r>
            <a:r>
              <a:rPr lang="ru-RU" sz="2400" dirty="0" err="1">
                <a:latin typeface="Comic Sans MS" panose="030F0702030302020204" pitchFamily="66" charset="0"/>
              </a:rPr>
              <a:t>потвърждение</a:t>
            </a:r>
            <a:r>
              <a:rPr lang="ru-RU" sz="2400" dirty="0">
                <a:latin typeface="Comic Sans MS" panose="030F0702030302020204" pitchFamily="66" charset="0"/>
              </a:rPr>
              <a:t> на </a:t>
            </a:r>
            <a:r>
              <a:rPr lang="ru-RU" sz="2400" dirty="0" err="1">
                <a:latin typeface="Comic Sans MS" panose="030F0702030302020204" pitchFamily="66" charset="0"/>
              </a:rPr>
              <a:t>посочения</a:t>
            </a:r>
            <a:r>
              <a:rPr lang="ru-RU" sz="2400" dirty="0">
                <a:latin typeface="Comic Sans MS" panose="030F0702030302020204" pitchFamily="66" charset="0"/>
              </a:rPr>
              <a:t> имейл.</a:t>
            </a:r>
            <a:endParaRPr lang="bg-BG" sz="2400" dirty="0">
              <a:latin typeface="Comic Sans MS" panose="030F0702030302020204" pitchFamily="66" charset="0"/>
            </a:endParaRPr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68CBBE05-3F6B-5506-7646-D4F0387F8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811" y="1863280"/>
            <a:ext cx="6830378" cy="196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143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967E0EE1-F60C-B045-44F7-B5529AE6F5BF}"/>
              </a:ext>
            </a:extLst>
          </p:cNvPr>
          <p:cNvSpPr txBox="1"/>
          <p:nvPr/>
        </p:nvSpPr>
        <p:spPr>
          <a:xfrm>
            <a:off x="2184400" y="2274838"/>
            <a:ext cx="7823200" cy="2308324"/>
          </a:xfrm>
          <a:prstGeom prst="rect">
            <a:avLst/>
          </a:prstGeom>
          <a:gradFill>
            <a:gsLst>
              <a:gs pos="0">
                <a:srgbClr val="BFC7E3">
                  <a:alpha val="39000"/>
                </a:srgbClr>
              </a:gs>
              <a:gs pos="100000">
                <a:srgbClr val="54B2F4">
                  <a:alpha val="46000"/>
                </a:srgbClr>
              </a:gs>
            </a:gsLst>
            <a:lin ang="5400000" scaled="0"/>
          </a:gradFill>
        </p:spPr>
        <p:txBody>
          <a:bodyPr wrap="square">
            <a:spAutoFit/>
          </a:bodyPr>
          <a:lstStyle/>
          <a:p>
            <a:pPr algn="ctr"/>
            <a:r>
              <a:rPr lang="bg-BG" sz="7200" dirty="0">
                <a:latin typeface="Comic Sans MS" panose="030F0702030302020204" pitchFamily="66" charset="0"/>
              </a:rPr>
              <a:t>Благодарим ви за вниманието!</a:t>
            </a:r>
          </a:p>
        </p:txBody>
      </p:sp>
    </p:spTree>
    <p:extLst>
      <p:ext uri="{BB962C8B-B14F-4D97-AF65-F5344CB8AC3E}">
        <p14:creationId xmlns:p14="http://schemas.microsoft.com/office/powerpoint/2010/main" val="53801942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253</Words>
  <Application>Microsoft Office PowerPoint</Application>
  <PresentationFormat>Широк екран</PresentationFormat>
  <Paragraphs>44</Paragraphs>
  <Slides>7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Comic Sans MS</vt:lpstr>
      <vt:lpstr>Тема на Office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Petko Raychinov</dc:creator>
  <cp:lastModifiedBy>Petko Raychinov</cp:lastModifiedBy>
  <cp:revision>1</cp:revision>
  <dcterms:created xsi:type="dcterms:W3CDTF">2024-04-14T20:26:43Z</dcterms:created>
  <dcterms:modified xsi:type="dcterms:W3CDTF">2024-04-14T20:52:57Z</dcterms:modified>
</cp:coreProperties>
</file>

<file path=docProps/thumbnail.jpeg>
</file>